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593" autoAdjust="0"/>
  </p:normalViewPr>
  <p:slideViewPr>
    <p:cSldViewPr>
      <p:cViewPr varScale="1">
        <p:scale>
          <a:sx n="74" d="100"/>
          <a:sy n="74" d="100"/>
        </p:scale>
        <p:origin x="-12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8AF5284-AB8F-4443-A8FC-293F88D1F1B0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38E1867-6788-426A-AA67-C377329E8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5479C2-5083-4C8A-835F-E3066B3D1DC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4D9ED8-5F4A-4496-9D05-7F849A84D41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1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38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39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40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41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Прямоугольник 55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6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6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071EA0B-EC7E-489E-98D3-FECCA5974DB7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AC7C40-9D78-486C-B9CE-F74AC5818A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D8680-9F6A-453E-97C6-3EA6B3AAFB9C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CC81A-F465-4859-B5CC-942D6CBA0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D5470-71CF-42FC-9D5A-89655DC98528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4482B-F8C7-4395-A490-858BB20215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24669-58C4-46B3-B668-210C8A488FB3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6A57F-B6F7-49DD-8C58-98DCA5DE1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1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12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24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" name="Полилиния 25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6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Прямоугольник 7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Прямоугольник 8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Прямоугольник 9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Прямоугольник 10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Прямоугольник 11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C43FDA-D552-451F-ADAB-31750C310B0E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FD2201-04E2-42F7-A8EE-5911A4370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6124D42-3CD6-4202-B538-0884D185AAE5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29B2F8-3B34-4FED-BEC5-F067610F1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4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5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оугольник 16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17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8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9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Прямоугольник 20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Прямоугольник 21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8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29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B82C93-AE24-463D-80A9-A34A3DE377A9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2E652E-43C8-4172-9B2D-43C1FBE6D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AE954-AA99-4931-BDD7-E1B06951C461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96E8B-D19F-42E4-8604-F9E395CCE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B7A758-57CB-4B14-8336-8FFC624159A6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CCD845A-882F-4E20-B950-9A0B985A7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A94A3-4938-45A1-B8C1-AF53DFE664A5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5186A-25DF-42F4-A385-D8D75CDF9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14"/>
            <p:cNvCxnSpPr/>
            <p:nvPr/>
          </p:nvCxnSpPr>
          <p:spPr>
            <a:xfrm rot="16200000">
              <a:off x="6663593" y="12983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15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16"/>
            <p:cNvCxnSpPr/>
            <p:nvPr/>
          </p:nvCxnSpPr>
          <p:spPr>
            <a:xfrm rot="5400000" flipH="1">
              <a:off x="6744513" y="1297400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3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0"/>
            <p:cNvCxnSpPr/>
            <p:nvPr/>
          </p:nvCxnSpPr>
          <p:spPr>
            <a:xfrm rot="16200000">
              <a:off x="6663593" y="12983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1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2"/>
            <p:cNvCxnSpPr/>
            <p:nvPr/>
          </p:nvCxnSpPr>
          <p:spPr>
            <a:xfrm rot="5400000" flipH="1">
              <a:off x="6744513" y="1297400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7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8"/>
            <p:cNvCxnSpPr/>
            <p:nvPr/>
          </p:nvCxnSpPr>
          <p:spPr>
            <a:xfrm rot="16200000">
              <a:off x="6663592" y="1298373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9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20"/>
            <p:cNvCxnSpPr/>
            <p:nvPr/>
          </p:nvCxnSpPr>
          <p:spPr>
            <a:xfrm rot="5400000" flipH="1">
              <a:off x="6744512" y="1297398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9D631E-0D97-481B-809F-311E917FC176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D64590-A166-44B8-9C6B-110F0296E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6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8D3AC5E-E4E0-4FFB-ABA3-6D88F2D541DE}" type="datetimeFigureOut">
              <a:rPr lang="ru-RU"/>
              <a:pPr>
                <a:defRPr/>
              </a:pPr>
              <a:t>10.12.2012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28B30F1-FD45-4E8C-ADDF-75593E839E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6" r:id="rId1"/>
    <p:sldLayoutId id="2147483755" r:id="rId2"/>
    <p:sldLayoutId id="2147483757" r:id="rId3"/>
    <p:sldLayoutId id="2147483758" r:id="rId4"/>
    <p:sldLayoutId id="2147483759" r:id="rId5"/>
    <p:sldLayoutId id="2147483754" r:id="rId6"/>
    <p:sldLayoutId id="2147483760" r:id="rId7"/>
    <p:sldLayoutId id="2147483753" r:id="rId8"/>
    <p:sldLayoutId id="2147483761" r:id="rId9"/>
    <p:sldLayoutId id="2147483752" r:id="rId10"/>
    <p:sldLayoutId id="214748375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ntd:ntd289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/>
          <p:cNvPicPr>
            <a:picLocks noChangeAspect="1" noChangeArrowheads="1"/>
          </p:cNvPicPr>
          <p:nvPr/>
        </p:nvPicPr>
        <p:blipFill>
          <a:blip r:embed="rId2"/>
          <a:srcRect l="5396" t="1646" r="5396" b="27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736"/>
            <a:ext cx="7772400" cy="197510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Освещение на автомобильных дорогах. Применяемые схемы. Правила устройства. 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75" y="4857750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z="30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9"/>
          <p:cNvPicPr>
            <a:picLocks noChangeAspect="1" noChangeArrowheads="1"/>
          </p:cNvPicPr>
          <p:nvPr/>
        </p:nvPicPr>
        <p:blipFill>
          <a:blip r:embed="rId2"/>
          <a:srcRect l="5396" t="1646" r="5396" b="27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214313"/>
            <a:ext cx="7772400" cy="7858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3.3 Применяемые схемы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29313" y="3429000"/>
            <a:ext cx="3214687" cy="2928938"/>
          </a:xfrm>
        </p:spPr>
        <p:txBody>
          <a:bodyPr>
            <a:normAutofit fontScale="40000" lnSpcReduction="2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 smtClean="0"/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/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 smtClean="0"/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/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 smtClean="0"/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/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 smtClean="0"/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с одной стороны </a:t>
            </a:r>
            <a:endParaRPr lang="en-US" sz="8000" dirty="0" smtClean="0">
              <a:latin typeface="Times New Roman" pitchFamily="18" charset="0"/>
              <a:cs typeface="Times New Roman" pitchFamily="18" charset="0"/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дороги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71688"/>
            <a:ext cx="6000750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5"/>
          <p:cNvPicPr>
            <a:picLocks noChangeAspect="1" noChangeArrowheads="1"/>
          </p:cNvPicPr>
          <p:nvPr/>
        </p:nvPicPr>
        <p:blipFill>
          <a:blip r:embed="rId4"/>
          <a:srcRect t="15208" r="4996"/>
          <a:stretch>
            <a:fillRect/>
          </a:stretch>
        </p:blipFill>
        <p:spPr bwMode="auto">
          <a:xfrm>
            <a:off x="5067300" y="1000125"/>
            <a:ext cx="4076700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2" name="Рисунок 16"/>
          <p:cNvPicPr>
            <a:picLocks noChangeAspect="1" noChangeArrowheads="1"/>
          </p:cNvPicPr>
          <p:nvPr/>
        </p:nvPicPr>
        <p:blipFill>
          <a:blip r:embed="rId2"/>
          <a:srcRect l="19833" t="7524" r="19167" b="395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Текст 3"/>
          <p:cNvSpPr>
            <a:spLocks noGrp="1"/>
          </p:cNvSpPr>
          <p:nvPr>
            <p:ph type="body" idx="2"/>
          </p:nvPr>
        </p:nvSpPr>
        <p:spPr>
          <a:xfrm>
            <a:off x="2928938" y="2214563"/>
            <a:ext cx="3357562" cy="1428750"/>
          </a:xfrm>
        </p:spPr>
        <p:txBody>
          <a:bodyPr/>
          <a:lstStyle/>
          <a:p>
            <a:pPr marL="53975" eaLnBrk="1" hangingPunct="1"/>
            <a:r>
              <a:rPr lang="ru-RU" sz="2400" i="1" smtClean="0">
                <a:latin typeface="Times New Roman" pitchFamily="18" charset="0"/>
                <a:cs typeface="Times New Roman" pitchFamily="18" charset="0"/>
              </a:rPr>
              <a:t>с двух сторон дороги в прямоугольном порядке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785813"/>
            <a:ext cx="8501063" cy="107156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3.3 Применяемые схемы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Рисунок 2"/>
          <p:cNvSpPr>
            <a:spLocks noGrp="1"/>
          </p:cNvSpPr>
          <p:nvPr>
            <p:ph type="pic" idx="1"/>
          </p:nvPr>
        </p:nvSpPr>
        <p:spPr>
          <a:xfrm>
            <a:off x="368300" y="1893888"/>
            <a:ext cx="8777288" cy="4959350"/>
          </a:xfrm>
        </p:spPr>
      </p:sp>
      <p:pic>
        <p:nvPicPr>
          <p:cNvPr id="26626" name="Рисунок 1"/>
          <p:cNvPicPr>
            <a:picLocks noChangeAspect="1" noChangeArrowheads="1"/>
          </p:cNvPicPr>
          <p:nvPr/>
        </p:nvPicPr>
        <p:blipFill>
          <a:blip r:embed="rId2"/>
          <a:srcRect l="28334" t="12135" b="13835"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8" y="0"/>
            <a:ext cx="5857875" cy="7016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3.3 Применяемые схемы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8" name="Текст 3"/>
          <p:cNvSpPr>
            <a:spLocks noGrp="1"/>
          </p:cNvSpPr>
          <p:nvPr>
            <p:ph type="body" sz="half" idx="2"/>
          </p:nvPr>
        </p:nvSpPr>
        <p:spPr>
          <a:xfrm>
            <a:off x="2286000" y="6215063"/>
            <a:ext cx="6858000" cy="642937"/>
          </a:xfrm>
        </p:spPr>
        <p:txBody>
          <a:bodyPr/>
          <a:lstStyle/>
          <a:p>
            <a:pPr marL="26988" algn="ctr" eaLnBrk="1" hangingPunct="1">
              <a:spcBef>
                <a:spcPct val="0"/>
              </a:spcBef>
            </a:pPr>
            <a:r>
              <a:rPr lang="ru-RU" sz="2400" i="1" smtClean="0">
                <a:latin typeface="Times New Roman" pitchFamily="18" charset="0"/>
                <a:cs typeface="Times New Roman" pitchFamily="18" charset="0"/>
              </a:rPr>
              <a:t>с двух сторон дороги в шахматном порядке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5000" y="3929063"/>
            <a:ext cx="3200400" cy="571500"/>
          </a:xfrm>
        </p:spPr>
        <p:txBody>
          <a:bodyPr>
            <a:normAutofit lnSpcReduction="1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/>
          </a:p>
        </p:txBody>
      </p:sp>
      <p:pic>
        <p:nvPicPr>
          <p:cNvPr id="27650" name="Содержимое 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Рисунок 7"/>
          <p:cNvPicPr>
            <a:picLocks noChangeAspect="1" noChangeArrowheads="1"/>
          </p:cNvPicPr>
          <p:nvPr/>
        </p:nvPicPr>
        <p:blipFill>
          <a:blip r:embed="rId4"/>
          <a:srcRect l="30064" t="32498" b="25980"/>
          <a:stretch>
            <a:fillRect/>
          </a:stretch>
        </p:blipFill>
        <p:spPr bwMode="auto">
          <a:xfrm>
            <a:off x="5572125" y="0"/>
            <a:ext cx="357187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714750" cy="10715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3.3 Применяемые схемы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3" name="Текст 3"/>
          <p:cNvSpPr>
            <a:spLocks noGrp="1"/>
          </p:cNvSpPr>
          <p:nvPr>
            <p:ph type="body" idx="2"/>
          </p:nvPr>
        </p:nvSpPr>
        <p:spPr>
          <a:xfrm>
            <a:off x="0" y="1000125"/>
            <a:ext cx="3429000" cy="1428750"/>
          </a:xfrm>
        </p:spPr>
        <p:txBody>
          <a:bodyPr/>
          <a:lstStyle/>
          <a:p>
            <a:pPr marL="53975" algn="just" eaLnBrk="1" hangingPunct="1"/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Установка опор на разделительной полосе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8" name="Рисунок 7"/>
          <p:cNvPicPr>
            <a:picLocks noChangeAspect="1" noChangeArrowheads="1"/>
          </p:cNvPicPr>
          <p:nvPr/>
        </p:nvPicPr>
        <p:blipFill>
          <a:blip r:embed="rId2"/>
          <a:srcRect b="155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0" y="2286000"/>
            <a:ext cx="9144000" cy="1143000"/>
          </a:xfrm>
        </p:spPr>
        <p:txBody>
          <a:bodyPr>
            <a:noAutofit/>
          </a:bodyPr>
          <a:lstStyle/>
          <a:p>
            <a:pPr marL="0" indent="180000" algn="just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Наиболее приоритетными являются светодиодные светильники, которые отличаются низким уровнем энергопотребления, что позволяет сэкономить значительные средства при организации городских схем освещения, которые охватывают пешеходные тротуары, дороги, парковые и гражданские объекты. </a:t>
            </a:r>
            <a:endParaRPr lang="ru-RU" dirty="0" smtClean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180000" algn="just" eaLnBrk="1" fontAlgn="auto" hangingPunct="1">
              <a:spcBef>
                <a:spcPts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8229600" cy="8572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3.4 Приоритетные направления</a:t>
            </a:r>
            <a:r>
              <a:rPr lang="ru-RU" sz="4000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4"/>
          <p:cNvPicPr>
            <a:picLocks noChangeAspect="1" noChangeArrowheads="1"/>
          </p:cNvPicPr>
          <p:nvPr/>
        </p:nvPicPr>
        <p:blipFill>
          <a:blip r:embed="rId2"/>
          <a:srcRect l="5396" t="1646" r="5396" b="27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Рисунок 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b="20230"/>
          <a:stretch>
            <a:fillRect/>
          </a:stretch>
        </p:blipFill>
        <p:spPr>
          <a:xfrm>
            <a:off x="0" y="1285875"/>
            <a:ext cx="9144000" cy="55721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472488" cy="7858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7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сравнения: левая сторона улицы освещена газоразрядными лампами ДНАТ, правая - светодиодное освещение</a:t>
            </a: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5715000"/>
            <a:ext cx="8401050" cy="857250"/>
          </a:xfrm>
        </p:spPr>
        <p:txBody>
          <a:bodyPr>
            <a:normAutofit fontScale="9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Уже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сегодня уличные светодиодные светильники прочно закрепились на рынке светотехнических устройств и с каждым днем становятся все более популярными.</a:t>
            </a:r>
          </a:p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Содержимое 5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3.1 Общие сведения</a:t>
            </a:r>
            <a:r>
              <a:rPr lang="ru-RU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619250" y="1700213"/>
            <a:ext cx="6357938" cy="4351337"/>
          </a:xfrm>
        </p:spPr>
        <p:txBody>
          <a:bodyPr>
            <a:noAutofit/>
          </a:bodyPr>
          <a:lstStyle/>
          <a:p>
            <a:pPr marL="0" indent="107950" algn="just" eaLnBrk="1" hangingPunct="1">
              <a:spcBef>
                <a:spcPct val="0"/>
              </a:spcBef>
            </a:pPr>
            <a:r>
              <a:rPr lang="ru-RU" sz="2400" u="sng" smtClean="0">
                <a:solidFill>
                  <a:srgbClr val="CAF7F1"/>
                </a:solidFill>
                <a:latin typeface="Times New Roman" pitchFamily="18" charset="0"/>
                <a:cs typeface="Times New Roman" pitchFamily="18" charset="0"/>
              </a:rPr>
              <a:t>Главная цель </a:t>
            </a:r>
            <a:r>
              <a:rPr lang="ru-RU" sz="2400" smtClean="0">
                <a:solidFill>
                  <a:srgbClr val="CAF7F1"/>
                </a:solidFill>
                <a:latin typeface="Times New Roman" pitchFamily="18" charset="0"/>
                <a:cs typeface="Times New Roman" pitchFamily="18" charset="0"/>
              </a:rPr>
              <a:t>освещения дорог – обеспечение хорошей видимости в ночное время, необходимой для безопасного и удобного движения пешеходов и транспорта.</a:t>
            </a:r>
          </a:p>
          <a:p>
            <a:pPr marL="0" indent="107950" algn="just" eaLnBrk="1" hangingPunct="1">
              <a:spcBef>
                <a:spcPct val="0"/>
              </a:spcBef>
            </a:pPr>
            <a:r>
              <a:rPr lang="ru-RU" sz="2400" smtClean="0">
                <a:solidFill>
                  <a:srgbClr val="CAF7F1"/>
                </a:solidFill>
                <a:latin typeface="Times New Roman" pitchFamily="18" charset="0"/>
                <a:cs typeface="Times New Roman" pitchFamily="18" charset="0"/>
              </a:rPr>
              <a:t>Освещение дорог осуществляется посредством расположенных по краям дороги или шоссе ламп, установленных на столбах или закрепленных на других опорах. Обеспечение освещения дорог является гарантией безопасного передвижения, как автотранспорта, так и пешеходов, и выполняется согласно требованиям нормативных государственных документов.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Содержимое 6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2636838"/>
          </a:xfrm>
        </p:spPr>
        <p:txBody>
          <a:bodyPr>
            <a:noAutofit/>
          </a:bodyPr>
          <a:lstStyle/>
          <a:p>
            <a:pPr marL="0" indent="179388" algn="just" eaLnBrk="1" hangingPunct="1">
              <a:lnSpc>
                <a:spcPct val="80000"/>
              </a:lnSpc>
              <a:spcBef>
                <a:spcPct val="0"/>
              </a:spcBef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mtClean="0">
                <a:solidFill>
                  <a:srgbClr val="CAF7F1"/>
                </a:solidFill>
                <a:latin typeface="Times New Roman" pitchFamily="18" charset="0"/>
                <a:cs typeface="Times New Roman" pitchFamily="18" charset="0"/>
              </a:rPr>
              <a:t>В наше время существует большое количество различного осветительного оборудования, ламп разного принципа действия, множество фотодатчиков и т.п., использование которых позволяет создать качественную систему освещения улиц и дорог автоматического действия. Также качественное обеспечение освещения автомобильных дорог во многом зависит  и от правильного расположения и профессиональной установки систем освещения.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3" y="6072188"/>
            <a:ext cx="4357687" cy="7858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3.1 Общие сведения</a:t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4"/>
          <p:cNvPicPr>
            <a:picLocks noChangeAspect="1" noChangeArrowheads="1"/>
          </p:cNvPicPr>
          <p:nvPr/>
        </p:nvPicPr>
        <p:blipFill>
          <a:blip r:embed="rId2"/>
          <a:srcRect l="5396" t="1646" r="5396" b="27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50"/>
            <a:ext cx="7772400" cy="8572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3.2. Правила устройства</a:t>
            </a:r>
            <a:r>
              <a:rPr lang="ru-RU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1214438"/>
            <a:ext cx="7829550" cy="5141912"/>
          </a:xfrm>
        </p:spPr>
        <p:txBody>
          <a:bodyPr>
            <a:normAutofit fontScale="92500"/>
          </a:bodyPr>
          <a:lstStyle/>
          <a:p>
            <a:pPr marL="411480" algn="ctr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ТКП 45-3.03-19-2006 </a:t>
            </a:r>
            <a:r>
              <a:rPr lang="ru-RU" sz="2200" i="1" dirty="0">
                <a:latin typeface="Times New Roman" pitchFamily="18" charset="0"/>
                <a:cs typeface="Times New Roman" pitchFamily="18" charset="0"/>
              </a:rPr>
              <a:t>требует устраивать стационарное электрическое освещение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11480" algn="just" eaLnBrk="1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участках дорог, проходящих через населенные пункты;</a:t>
            </a:r>
          </a:p>
          <a:p>
            <a:pPr marL="411480" algn="just" eaLnBrk="1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железнодорожных переездах в одном уровне;</a:t>
            </a:r>
          </a:p>
          <a:p>
            <a:pPr marL="411480" algn="just" eaLnBrk="1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кольцевых пересечениях в одном уровне;</a:t>
            </a:r>
          </a:p>
          <a:p>
            <a:pPr marL="411480" algn="just" eaLnBrk="1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больших мостах;</a:t>
            </a:r>
          </a:p>
          <a:p>
            <a:pPr marL="411480" algn="just" eaLnBrk="1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пешеходных тоннелях и на лестничных сходах перед ними;</a:t>
            </a:r>
          </a:p>
          <a:p>
            <a:pPr marL="411480" algn="just" eaLnBrk="1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автобусных остановках, включая пешеходный переход, при количестве останавливающихся в темное время суток автобусов более двух в час и выраженном потоке пассажиров на автомобильных дорогах </a:t>
            </a:r>
            <a:r>
              <a:rPr lang="en-US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-б категории, а при наличии возможности использования существующих электрических сетей – и на автомобильных дорогах </a:t>
            </a:r>
            <a:r>
              <a:rPr lang="en-US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-в-</a:t>
            </a:r>
            <a:r>
              <a:rPr lang="en-US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категорий.</a:t>
            </a:r>
            <a:endParaRPr lang="ru-RU" sz="22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4"/>
          <p:cNvPicPr>
            <a:picLocks noChangeAspect="1" noChangeArrowheads="1"/>
          </p:cNvPicPr>
          <p:nvPr/>
        </p:nvPicPr>
        <p:blipFill>
          <a:blip r:embed="rId3"/>
          <a:srcRect l="5396" t="1646" r="5396" b="27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78581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3.2. Правила устройства</a:t>
            </a: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785813"/>
            <a:ext cx="7429500" cy="5857875"/>
          </a:xfrm>
        </p:spPr>
        <p:txBody>
          <a:bodyPr>
            <a:noAutofit/>
          </a:bodyPr>
          <a:lstStyle/>
          <a:p>
            <a:pPr marL="411480" algn="ctr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При освещении автомобильных дорог следует руководствоваться следующими нормами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11480" algn="ctr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algn="just" eaLnBrk="1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Средняя яркость покрытия проезжей части вне пределов населенных пунктов должна быть 0,8 кд/м</a:t>
            </a:r>
            <a:r>
              <a:rPr lang="ru-RU" sz="1800" baseline="30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 соединительных ответвлениях узлов в пределах транспортных развязок – 0,4 кд/м</a:t>
            </a:r>
            <a:r>
              <a:rPr lang="ru-RU" sz="1800" baseline="30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средняя горизонтальная освещенность покрытия – 15 лк и 10 лк, соответственно.</a:t>
            </a:r>
          </a:p>
          <a:p>
            <a:pPr marL="360000" algn="just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Отношение максимальной яркости покрытия проезжей части дороги к минимальной должно быть не более 3:1 при норме средней яркости более 0,6 кд/м</a:t>
            </a:r>
            <a:r>
              <a:rPr lang="ru-RU" sz="1800" baseline="30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5:1 – при норме средней яркости менее 0,6 кд/м</a:t>
            </a:r>
            <a:r>
              <a:rPr lang="ru-RU" sz="1800" baseline="30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при этом показатель </a:t>
            </a:r>
            <a:r>
              <a:rPr lang="ru-RU" sz="1800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ослепленности</a:t>
            </a: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должен превышать 150.</a:t>
            </a:r>
          </a:p>
          <a:p>
            <a:pPr marL="360000" lvl="2" algn="just" eaLnBrk="1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Освещение участков дорог в пределах населенных пунктов, пешеходных тоннелей следует выполнять в соответствии с требованиями </a:t>
            </a: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СНБ 2.04.05</a:t>
            </a: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Освещение железнодорожных переездов в одном уровне следует выполнять в соответствии с требованиями стандартов безопасности труда на железнодорожном транспорте.</a:t>
            </a:r>
          </a:p>
          <a:p>
            <a:pPr marL="360000" lvl="2" algn="just" eaLnBrk="1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8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4"/>
          <p:cNvPicPr>
            <a:picLocks noChangeAspect="1" noChangeArrowheads="1"/>
          </p:cNvPicPr>
          <p:nvPr/>
        </p:nvPicPr>
        <p:blipFill>
          <a:blip r:embed="rId2"/>
          <a:srcRect l="5396" t="1646" r="5396" b="27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3.2. Правила устройства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85875"/>
            <a:ext cx="7772400" cy="5070475"/>
          </a:xfrm>
        </p:spPr>
        <p:txBody>
          <a:bodyPr>
            <a:noAutofit/>
          </a:bodyPr>
          <a:lstStyle/>
          <a:p>
            <a:pPr marL="411480" algn="ctr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Основные принципы установки опор светильников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11480" algn="ctr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740664" lvl="1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опоры светильников устанавливают за бровкой земляного полотна на расстоянии от нее не менее 0,5 м;</a:t>
            </a:r>
          </a:p>
          <a:p>
            <a:pPr marL="740664" lvl="1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насыпях высотой до 3 м для установки опор устраивают присыпные бермы с размерами 2х2 м;</a:t>
            </a:r>
          </a:p>
          <a:p>
            <a:pPr marL="740664" lvl="1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высоте насыпи более 3-6 м и наличии устойчивых откосов опоры устанавливают на сваях длиной 5-6 м с оголовком (рис. а);</a:t>
            </a:r>
          </a:p>
          <a:p>
            <a:pPr marL="740664" lvl="1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высоте насыпи более 6 м и наличии устойчивых откосов опоры устанавливают на сваях, огражденных деревянными коробами (рис. б), засыпая пазухи в верхней части дренирующим грунтом;</a:t>
            </a:r>
          </a:p>
          <a:p>
            <a:pPr marL="740664" lvl="1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исключительных случаях (на насыпях высотой более 3 м при наличии неустойчивых откосов земляного полотна, на участках дорог, где размещению опор препятствуют кабельные или воздушные линии связи или электропередачи) допускается устанавливать опоры на обочине (при ее ширине не менее 3 м) с защитой от наезда автомобилей ограждениями.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7"/>
          <p:cNvPicPr>
            <a:picLocks noChangeAspect="1" noChangeArrowheads="1"/>
          </p:cNvPicPr>
          <p:nvPr/>
        </p:nvPicPr>
        <p:blipFill>
          <a:blip r:embed="rId2"/>
          <a:srcRect l="5396" t="1646" r="5396" b="27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41325"/>
            <a:ext cx="6858000" cy="7016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3.2. Правила устройства</a:t>
            </a:r>
            <a: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7250" y="642938"/>
            <a:ext cx="6858000" cy="714375"/>
          </a:xfrm>
        </p:spPr>
        <p:txBody>
          <a:bodyPr>
            <a:normAutofit fontScale="85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Способы установки опор светильников на откосах высоких насыпей</a:t>
            </a:r>
          </a:p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  <p:pic>
        <p:nvPicPr>
          <p:cNvPr id="21508" name="Рисунок 1"/>
          <p:cNvPicPr>
            <a:picLocks noChangeAspect="1" noChangeArrowheads="1"/>
          </p:cNvPicPr>
          <p:nvPr/>
        </p:nvPicPr>
        <p:blipFill>
          <a:blip r:embed="rId3">
            <a:lum bright="-40000" contrast="68000"/>
          </a:blip>
          <a:srcRect/>
          <a:stretch>
            <a:fillRect/>
          </a:stretch>
        </p:blipFill>
        <p:spPr bwMode="auto">
          <a:xfrm>
            <a:off x="2071688" y="1928813"/>
            <a:ext cx="58578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50" y="1285875"/>
            <a:ext cx="88582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just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высоте насыпи более 3-6 м и наличии устойчивых откосов опоры устанавливают на сваях длиной 5-6 м с оголовком (рис. а);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50" y="6000750"/>
            <a:ext cx="885825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just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высоте насыпи более 6 м и наличии устойчивых откосов опоры устанавливают на сваях, огражденных деревянными коробами (рис. б), засыпая пазухи в верхней части дренирующим грунтом;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4"/>
          <p:cNvPicPr>
            <a:picLocks noChangeAspect="1" noChangeArrowheads="1"/>
          </p:cNvPicPr>
          <p:nvPr/>
        </p:nvPicPr>
        <p:blipFill>
          <a:blip r:embed="rId2"/>
          <a:srcRect l="5396" t="1646" r="5396" b="27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3.3 Применяемые схемы</a:t>
            </a:r>
            <a:r>
              <a:rPr lang="ru-RU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14438"/>
            <a:ext cx="7772400" cy="5141912"/>
          </a:xfrm>
        </p:spPr>
        <p:txBody>
          <a:bodyPr>
            <a:noAutofit/>
          </a:bodyPr>
          <a:lstStyle/>
          <a:p>
            <a:pPr marL="411480"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Опоры светильников могут размещаться по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трем основным схемам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11480"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11480" algn="just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одной стороны дороги (односторонняя схема), если ширина проезжей части не превышает 12 м (рис. а);</a:t>
            </a:r>
          </a:p>
          <a:p>
            <a:pPr marL="411480" algn="just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ширине проезжей части более 12 м опоры устанавливают с двух сторон дороги в прямоугольном или шахматном порядке (рис. б, в);</a:t>
            </a:r>
          </a:p>
          <a:p>
            <a:pPr marL="411480" algn="just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отдельных случаях по экономическим соображениям допускается установка опор на разделительной полосе шириной не менее 5 м (рис. г) при условии защиты опор ограждениями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25"/>
          <p:cNvPicPr>
            <a:picLocks noChangeAspect="1" noChangeArrowheads="1"/>
          </p:cNvPicPr>
          <p:nvPr/>
        </p:nvPicPr>
        <p:blipFill>
          <a:blip r:embed="rId2"/>
          <a:srcRect l="5396" t="1646" r="5396" b="27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75" y="357188"/>
            <a:ext cx="6858000" cy="7016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3.3 Применяемые схемы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Текст 3"/>
          <p:cNvSpPr>
            <a:spLocks noGrp="1"/>
          </p:cNvSpPr>
          <p:nvPr>
            <p:ph type="body" sz="half" idx="2"/>
          </p:nvPr>
        </p:nvSpPr>
        <p:spPr>
          <a:xfrm>
            <a:off x="2643188" y="2071688"/>
            <a:ext cx="4214812" cy="1785937"/>
          </a:xfrm>
        </p:spPr>
        <p:txBody>
          <a:bodyPr/>
          <a:lstStyle/>
          <a:p>
            <a:pPr marL="26988" algn="ctr" eaLnBrk="1" hangingPunct="1">
              <a:spcBef>
                <a:spcPct val="0"/>
              </a:spcBef>
            </a:pPr>
            <a:r>
              <a:rPr lang="ru-RU" sz="2600" i="1" smtClean="0">
                <a:latin typeface="Times New Roman" pitchFamily="18" charset="0"/>
                <a:cs typeface="Times New Roman" pitchFamily="18" charset="0"/>
              </a:rPr>
              <a:t>Схемы размещения опор светильников в поперечном профиле дороги</a:t>
            </a:r>
          </a:p>
          <a:p>
            <a:pPr marL="26988" eaLnBrk="1" hangingPunct="1">
              <a:spcBef>
                <a:spcPct val="0"/>
              </a:spcBef>
            </a:pPr>
            <a:endParaRPr lang="ru-RU" smtClean="0"/>
          </a:p>
        </p:txBody>
      </p:sp>
      <p:pic>
        <p:nvPicPr>
          <p:cNvPr id="23556" name="Рисунок 11"/>
          <p:cNvPicPr>
            <a:picLocks noChangeAspect="1" noChangeArrowheads="1"/>
          </p:cNvPicPr>
          <p:nvPr/>
        </p:nvPicPr>
        <p:blipFill>
          <a:blip r:embed="rId3">
            <a:lum bright="-44000" contrast="72000"/>
          </a:blip>
          <a:srcRect r="78111"/>
          <a:stretch>
            <a:fillRect/>
          </a:stretch>
        </p:blipFill>
        <p:spPr bwMode="auto">
          <a:xfrm>
            <a:off x="642938" y="1857375"/>
            <a:ext cx="2160587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12"/>
          <p:cNvPicPr>
            <a:picLocks noChangeAspect="1" noChangeArrowheads="1"/>
          </p:cNvPicPr>
          <p:nvPr/>
        </p:nvPicPr>
        <p:blipFill>
          <a:blip r:embed="rId3">
            <a:lum bright="-44000" contrast="72000"/>
          </a:blip>
          <a:srcRect l="23674" r="51526"/>
          <a:stretch>
            <a:fillRect/>
          </a:stretch>
        </p:blipFill>
        <p:spPr bwMode="auto">
          <a:xfrm>
            <a:off x="2714625" y="3929063"/>
            <a:ext cx="216058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Рисунок 20"/>
          <p:cNvPicPr>
            <a:picLocks noChangeAspect="1" noChangeArrowheads="1"/>
          </p:cNvPicPr>
          <p:nvPr/>
        </p:nvPicPr>
        <p:blipFill>
          <a:blip r:embed="rId3">
            <a:lum bright="-44000" contrast="72000"/>
          </a:blip>
          <a:srcRect l="78990"/>
          <a:stretch>
            <a:fillRect/>
          </a:stretch>
        </p:blipFill>
        <p:spPr bwMode="auto">
          <a:xfrm>
            <a:off x="6786563" y="1857375"/>
            <a:ext cx="2160587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Рисунок 23"/>
          <p:cNvPicPr>
            <a:picLocks noGrp="1"/>
          </p:cNvPicPr>
          <p:nvPr>
            <p:ph type="pic" idx="1"/>
          </p:nvPr>
        </p:nvPicPr>
        <p:blipFill>
          <a:blip r:embed="rId3">
            <a:lum bright="-44000" contrast="72000"/>
          </a:blip>
          <a:srcRect l="53044" r="22256" b="4237"/>
          <a:stretch>
            <a:fillRect/>
          </a:stretch>
        </p:blipFill>
        <p:spPr>
          <a:xfrm>
            <a:off x="4786313" y="3929063"/>
            <a:ext cx="2160587" cy="25193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292</TotalTime>
  <Words>687</Words>
  <Application>Microsoft Office PowerPoint</Application>
  <PresentationFormat>Экран (4:3)</PresentationFormat>
  <Paragraphs>62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15</vt:i4>
      </vt:variant>
    </vt:vector>
  </HeadingPairs>
  <TitlesOfParts>
    <vt:vector size="30" baseType="lpstr">
      <vt:lpstr>Arial</vt:lpstr>
      <vt:lpstr>Consolas</vt:lpstr>
      <vt:lpstr>Corbel</vt:lpstr>
      <vt:lpstr>Wingdings</vt:lpstr>
      <vt:lpstr>Wingdings 2</vt:lpstr>
      <vt:lpstr>Wingdings 3</vt:lpstr>
      <vt:lpstr>Calibri</vt:lpstr>
      <vt:lpstr>Times New Roman</vt:lpstr>
      <vt:lpstr>Метро</vt:lpstr>
      <vt:lpstr>Метро</vt:lpstr>
      <vt:lpstr>Метро</vt:lpstr>
      <vt:lpstr>Метро</vt:lpstr>
      <vt:lpstr>Метро</vt:lpstr>
      <vt:lpstr>Метро</vt:lpstr>
      <vt:lpstr>Метро</vt:lpstr>
      <vt:lpstr>Слайд 1</vt:lpstr>
      <vt:lpstr>3.1 Общие сведения </vt:lpstr>
      <vt:lpstr>3.1 Общие сведения </vt:lpstr>
      <vt:lpstr>3.2. Правила устройства </vt:lpstr>
      <vt:lpstr>3.2. Правила устройства </vt:lpstr>
      <vt:lpstr>3.2. Правила устройства </vt:lpstr>
      <vt:lpstr>3.2. Правила устройства </vt:lpstr>
      <vt:lpstr>3.3 Применяемые схемы </vt:lpstr>
      <vt:lpstr>3.3 Применяемые схемы</vt:lpstr>
      <vt:lpstr>3.3 Применяемые схемы</vt:lpstr>
      <vt:lpstr>3.3 Применяемые схемы</vt:lpstr>
      <vt:lpstr>3.3 Применяемые схемы</vt:lpstr>
      <vt:lpstr>3.3 Применяемые схемы</vt:lpstr>
      <vt:lpstr>3.4 Приоритетные направления </vt:lpstr>
      <vt:lpstr>Для сравнения: левая сторона улицы освещена газоразрядными лампами ДНАТ, правая - светодиодное освещение. </vt:lpstr>
    </vt:vector>
  </TitlesOfParts>
  <Company>Flat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Освещение на автомобильных дорогах. Применяемые схемы. Правила устройства. </dc:title>
  <dc:creator>Марина Викторовна Фундамент</dc:creator>
  <cp:lastModifiedBy>user</cp:lastModifiedBy>
  <cp:revision>35</cp:revision>
  <dcterms:created xsi:type="dcterms:W3CDTF">2006-05-12T01:57:57Z</dcterms:created>
  <dcterms:modified xsi:type="dcterms:W3CDTF">2012-12-10T10:20:13Z</dcterms:modified>
</cp:coreProperties>
</file>